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8" r:id="rId6"/>
    <p:sldId id="289" r:id="rId7"/>
    <p:sldId id="290" r:id="rId8"/>
    <p:sldId id="291" r:id="rId9"/>
    <p:sldId id="277" r:id="rId10"/>
    <p:sldId id="278" r:id="rId11"/>
    <p:sldId id="279" r:id="rId12"/>
    <p:sldId id="292" r:id="rId13"/>
    <p:sldId id="293" r:id="rId14"/>
    <p:sldId id="283" r:id="rId15"/>
    <p:sldId id="296" r:id="rId16"/>
    <p:sldId id="297" r:id="rId17"/>
    <p:sldId id="298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74" d="100"/>
          <a:sy n="74" d="100"/>
        </p:scale>
        <p:origin x="376" y="56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2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23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859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31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29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7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2757" y="2469125"/>
            <a:ext cx="9144000" cy="1384995"/>
          </a:xfrm>
        </p:spPr>
        <p:txBody>
          <a:bodyPr lIns="0" tIns="0" rIns="0" bIns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accent4"/>
                </a:solidFill>
              </a:rPr>
              <a:t>IMPACT OF 5G LAUNCH IN INDIA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616" y="1715073"/>
            <a:ext cx="6096001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WAVECON </a:t>
            </a:r>
            <a:r>
              <a:rPr lang="en-US" sz="4400" b="1" dirty="0">
                <a:solidFill>
                  <a:schemeClr val="bg1"/>
                </a:solidFill>
              </a:rPr>
              <a:t>TELECOM</a:t>
            </a:r>
            <a:br>
              <a:rPr lang="en-US" sz="4400" b="1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ANALYSIS</a:t>
            </a:r>
            <a:endParaRPr lang="en-IN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9583947" y="6003985"/>
            <a:ext cx="2320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AMAL KURIYAN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"/>
    </mc:Choice>
    <mc:Fallback>
      <p:transition spd="slow" advTm="160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analysis slide 5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20483" y="107351"/>
            <a:ext cx="9144000" cy="470947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MARKET SHARE ANALYSIS</a:t>
            </a:r>
            <a:endParaRPr lang="en-IN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7368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/>
            </a:r>
            <a:b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5" t="30491" r="42946" b="42696"/>
          <a:stretch/>
        </p:blipFill>
        <p:spPr>
          <a:xfrm>
            <a:off x="514905" y="898428"/>
            <a:ext cx="10582182" cy="38683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45724" y="5166804"/>
            <a:ext cx="10591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Wavecon</a:t>
            </a:r>
            <a:r>
              <a:rPr lang="en-US" dirty="0"/>
              <a:t> holds the third position in market share, both before and after the introduction of 5G.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The market share has </a:t>
            </a:r>
            <a:r>
              <a:rPr lang="en-US" dirty="0" err="1" smtClean="0">
                <a:solidFill>
                  <a:srgbClr val="000000"/>
                </a:solidFill>
              </a:rPr>
              <a:t>decreased,falling</a:t>
            </a:r>
            <a:r>
              <a:rPr lang="en-US" dirty="0" smtClean="0">
                <a:solidFill>
                  <a:srgbClr val="000000"/>
                </a:solidFill>
              </a:rPr>
              <a:t> from 19.43% to 17.84% .The ribbon chart visually illustrates this decline ,highlighting a reduction in market share.</a:t>
            </a:r>
            <a:endParaRPr lang="en-I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8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9"/>
    </mc:Choice>
    <mc:Fallback>
      <p:transition spd="slow" advTm="713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WELL PERFORMING PLANS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28511" r="43740" b="50448"/>
          <a:stretch/>
        </p:blipFill>
        <p:spPr>
          <a:xfrm>
            <a:off x="7116792" y="1069676"/>
            <a:ext cx="4149306" cy="11904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7" t="28664" r="43653" b="50753"/>
          <a:stretch/>
        </p:blipFill>
        <p:spPr>
          <a:xfrm>
            <a:off x="7116792" y="2924355"/>
            <a:ext cx="4175185" cy="1164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28359" r="43483" b="50448"/>
          <a:stretch/>
        </p:blipFill>
        <p:spPr>
          <a:xfrm>
            <a:off x="7116792" y="4606178"/>
            <a:ext cx="4175186" cy="1199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2642" y="1259456"/>
            <a:ext cx="5313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Following </a:t>
            </a:r>
            <a:r>
              <a:rPr lang="en-US" dirty="0"/>
              <a:t>the launch of 5G, </a:t>
            </a:r>
            <a:r>
              <a:rPr lang="en-US" b="1" dirty="0"/>
              <a:t>Plan P1 </a:t>
            </a:r>
            <a:r>
              <a:rPr lang="en-US" dirty="0"/>
              <a:t>demonstrated exceptional performance, experiencing a remarkable 33% increase in revenue, surpassing all other plans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45390" y="3510951"/>
            <a:ext cx="5331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Subsequent to the introduction of 5G, both </a:t>
            </a:r>
            <a:r>
              <a:rPr lang="en-US" b="1" dirty="0"/>
              <a:t>Plan</a:t>
            </a:r>
            <a:r>
              <a:rPr lang="en-US" dirty="0"/>
              <a:t> </a:t>
            </a:r>
            <a:r>
              <a:rPr lang="en-US" b="1" dirty="0"/>
              <a:t>P2 and P3 </a:t>
            </a:r>
            <a:r>
              <a:rPr lang="en-US" dirty="0"/>
              <a:t>have sustained stable revenue levels, with no notable fluctuations.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6"/>
    </mc:Choice>
    <mc:Fallback>
      <p:transition spd="slow" advTm="663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PLANS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PERFORMING NEGATIVELY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5042" y="3314755"/>
            <a:ext cx="53138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Plan </a:t>
            </a:r>
            <a:r>
              <a:rPr lang="en-US" sz="1600" b="1" dirty="0" smtClean="0"/>
              <a:t>P6 </a:t>
            </a:r>
            <a:r>
              <a:rPr lang="en-US" sz="1600" dirty="0" smtClean="0"/>
              <a:t>witnessed </a:t>
            </a:r>
            <a:r>
              <a:rPr lang="en-US" sz="1600" dirty="0"/>
              <a:t>a decrease in revenue following the launch of 5G, with a </a:t>
            </a:r>
            <a:r>
              <a:rPr lang="en-US" sz="1600" dirty="0" smtClean="0"/>
              <a:t>34% </a:t>
            </a:r>
            <a:r>
              <a:rPr lang="en-US" sz="1600" dirty="0"/>
              <a:t>decline in earnings post-5G</a:t>
            </a:r>
            <a:r>
              <a:rPr lang="en-US" sz="1600" dirty="0" smtClean="0"/>
              <a:t>.</a:t>
            </a:r>
            <a:r>
              <a:rPr lang="en-IN" sz="1600" dirty="0"/>
              <a:t> </a:t>
            </a:r>
            <a:br>
              <a:rPr lang="en-IN" sz="1600" dirty="0"/>
            </a:br>
            <a:r>
              <a:rPr lang="en-IN" dirty="0"/>
              <a:t>Require a comprehensive examination</a:t>
            </a:r>
            <a:endParaRPr lang="en-IN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28359" r="43740" b="50906"/>
          <a:stretch/>
        </p:blipFill>
        <p:spPr>
          <a:xfrm>
            <a:off x="7504981" y="910696"/>
            <a:ext cx="4149306" cy="1173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t="28664" r="43568" b="50600"/>
          <a:stretch/>
        </p:blipFill>
        <p:spPr>
          <a:xfrm>
            <a:off x="7537142" y="2260121"/>
            <a:ext cx="4199095" cy="11731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4" t="28664" r="43739" b="50448"/>
          <a:stretch/>
        </p:blipFill>
        <p:spPr>
          <a:xfrm>
            <a:off x="7526546" y="3765712"/>
            <a:ext cx="4140680" cy="11818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7" t="28359" r="43568" b="50448"/>
          <a:stretch/>
        </p:blipFill>
        <p:spPr>
          <a:xfrm>
            <a:off x="7530859" y="5279930"/>
            <a:ext cx="4183811" cy="11990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5042" y="1411856"/>
            <a:ext cx="5313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Plan P4 </a:t>
            </a:r>
            <a:r>
              <a:rPr lang="en-US" sz="1600" dirty="0"/>
              <a:t>witnessed a decrease in revenue following the launch of 5G, with a 20% decline in earnings post-5G.</a:t>
            </a:r>
            <a:endParaRPr lang="en-IN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15042" y="2209417"/>
            <a:ext cx="53138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Plan </a:t>
            </a:r>
            <a:r>
              <a:rPr lang="en-US" sz="1600" b="1" dirty="0" smtClean="0"/>
              <a:t>P5 </a:t>
            </a:r>
            <a:r>
              <a:rPr lang="en-US" sz="1600" dirty="0" smtClean="0"/>
              <a:t>witnessed </a:t>
            </a:r>
            <a:r>
              <a:rPr lang="en-US" sz="1600" dirty="0"/>
              <a:t>a decrease in revenue following the launch of 5G, with a </a:t>
            </a:r>
            <a:r>
              <a:rPr lang="en-US" sz="1600" dirty="0" smtClean="0"/>
              <a:t>35% </a:t>
            </a:r>
            <a:r>
              <a:rPr lang="en-US" sz="1600" dirty="0"/>
              <a:t>decline in earnings post-5G</a:t>
            </a:r>
            <a:r>
              <a:rPr lang="en-US" sz="1600" dirty="0" smtClean="0"/>
              <a:t>.</a:t>
            </a:r>
            <a:r>
              <a:rPr lang="en-IN" sz="1600" dirty="0"/>
              <a:t> </a:t>
            </a:r>
            <a:br>
              <a:rPr lang="en-IN" sz="1600" dirty="0"/>
            </a:br>
            <a:r>
              <a:rPr lang="en-IN" dirty="0"/>
              <a:t>Require a comprehensive examination</a:t>
            </a:r>
            <a:endParaRPr lang="en-IN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1015042" y="4420093"/>
            <a:ext cx="53138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Plan </a:t>
            </a:r>
            <a:r>
              <a:rPr lang="en-US" sz="1600" b="1" dirty="0" smtClean="0"/>
              <a:t>P7 </a:t>
            </a:r>
            <a:r>
              <a:rPr lang="en-IN" sz="1600" dirty="0"/>
              <a:t>e</a:t>
            </a:r>
            <a:r>
              <a:rPr lang="en-IN" sz="1600" dirty="0" smtClean="0"/>
              <a:t>xperienced </a:t>
            </a:r>
            <a:r>
              <a:rPr lang="en-IN" sz="1600" dirty="0"/>
              <a:t>a noteworthy </a:t>
            </a:r>
            <a:r>
              <a:rPr lang="en-IN" sz="1600" dirty="0" smtClean="0"/>
              <a:t>decrease</a:t>
            </a:r>
            <a:r>
              <a:rPr lang="en-US" sz="1600" dirty="0" smtClean="0"/>
              <a:t> </a:t>
            </a:r>
            <a:r>
              <a:rPr lang="en-US" sz="1600" dirty="0"/>
              <a:t>in revenue following the launch of 5G, with a </a:t>
            </a:r>
            <a:r>
              <a:rPr lang="en-US" sz="1600" dirty="0" smtClean="0"/>
              <a:t>74% </a:t>
            </a:r>
            <a:r>
              <a:rPr lang="en-US" sz="1600" dirty="0"/>
              <a:t>decline in earnings post-5G</a:t>
            </a:r>
            <a:r>
              <a:rPr lang="en-US" sz="1600" dirty="0" smtClean="0"/>
              <a:t>.</a:t>
            </a:r>
            <a:r>
              <a:rPr lang="en-IN" sz="1600" dirty="0"/>
              <a:t> </a:t>
            </a:r>
            <a:br>
              <a:rPr lang="en-IN" sz="1600" dirty="0"/>
            </a:br>
            <a:r>
              <a:rPr lang="en-IN" sz="1600" dirty="0"/>
              <a:t>Require a comprehensive examination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281628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7"/>
    </mc:Choice>
    <mc:Fallback>
      <p:transition spd="slow" advTm="1001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NEW AND DISCONTINUED PLANS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6031301" y="726030"/>
            <a:ext cx="129396" cy="581420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810883" y="726030"/>
            <a:ext cx="380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NEW PLANS</a:t>
            </a:r>
            <a:endParaRPr lang="en-IN" b="1" u="sng" dirty="0"/>
          </a:p>
        </p:txBody>
      </p:sp>
      <p:sp>
        <p:nvSpPr>
          <p:cNvPr id="10" name="Rectangle 9"/>
          <p:cNvSpPr/>
          <p:nvPr/>
        </p:nvSpPr>
        <p:spPr>
          <a:xfrm>
            <a:off x="8212335" y="726030"/>
            <a:ext cx="2472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/>
              <a:t>DISCONTINUED PLANS</a:t>
            </a:r>
            <a:endParaRPr lang="en-IN" b="1" u="sng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7" t="29274" r="43568" b="50753"/>
          <a:stretch/>
        </p:blipFill>
        <p:spPr>
          <a:xfrm>
            <a:off x="810883" y="1371601"/>
            <a:ext cx="4183811" cy="11300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3" t="28969" r="43568" b="50600"/>
          <a:stretch/>
        </p:blipFill>
        <p:spPr>
          <a:xfrm>
            <a:off x="819509" y="2777900"/>
            <a:ext cx="4175185" cy="11559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3" t="28969" r="43739" b="50905"/>
          <a:stretch/>
        </p:blipFill>
        <p:spPr>
          <a:xfrm>
            <a:off x="836762" y="4210079"/>
            <a:ext cx="4157932" cy="11386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7" t="29121" r="43568" b="50753"/>
          <a:stretch/>
        </p:blipFill>
        <p:spPr>
          <a:xfrm>
            <a:off x="7056408" y="1371601"/>
            <a:ext cx="4183811" cy="11386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28817" r="43740" b="50752"/>
          <a:stretch/>
        </p:blipFill>
        <p:spPr>
          <a:xfrm>
            <a:off x="7056408" y="2786528"/>
            <a:ext cx="4149306" cy="11559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8" t="28817" r="43654" b="50752"/>
          <a:stretch/>
        </p:blipFill>
        <p:spPr>
          <a:xfrm>
            <a:off x="7047783" y="4218707"/>
            <a:ext cx="4157931" cy="115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8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8"/>
    </mc:Choice>
    <mc:Fallback>
      <p:transition spd="slow" advTm="808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SUGGESTIONS BASED ON ANALYSIS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293298" y="1069675"/>
            <a:ext cx="3278038" cy="19754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/>
            </a:r>
            <a:br>
              <a:rPr lang="en-US"/>
            </a:br>
            <a:r>
              <a:rPr lang="en-US"/>
              <a:t>Examine P4, P6, and P7: Recognize obstacles, modify pricing, update features, or introduce new plans to better match customer requirements.</a:t>
            </a:r>
            <a:endParaRPr lang="en-IN"/>
          </a:p>
        </p:txBody>
      </p:sp>
      <p:sp>
        <p:nvSpPr>
          <p:cNvPr id="16" name="Rounded Rectangle 15"/>
          <p:cNvSpPr/>
          <p:nvPr/>
        </p:nvSpPr>
        <p:spPr>
          <a:xfrm>
            <a:off x="293298" y="4448354"/>
            <a:ext cx="3278038" cy="19754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Investigate plans </a:t>
            </a:r>
            <a:r>
              <a:rPr lang="en-US" dirty="0" err="1" smtClean="0"/>
              <a:t>prosepects</a:t>
            </a:r>
            <a:r>
              <a:rPr lang="en-IN" dirty="0" smtClean="0"/>
              <a:t>:</a:t>
            </a:r>
          </a:p>
          <a:p>
            <a:pPr algn="ctr"/>
            <a:r>
              <a:rPr lang="en-US" dirty="0" smtClean="0"/>
              <a:t>Conform to changing consumer preferences and the demand of 5G through thorough market research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509868" y="1069675"/>
            <a:ext cx="3278038" cy="19754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/>
            </a:r>
            <a:br>
              <a:rPr lang="en-US"/>
            </a:br>
            <a:r>
              <a:rPr lang="en-US"/>
              <a:t>Customer Interaction: Improve communication, inform customers about plan advantages, and collect feedback for adjustments based on data.</a:t>
            </a:r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8509868" y="4448354"/>
            <a:ext cx="3278038" cy="19754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Competitive Environment: Stay updated on competitor offerings and market trends to guarantee the ongoing competitiveness of plans.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56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3"/>
    </mc:Choice>
    <mc:Fallback>
      <p:transition spd="slow" advTm="1076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5"/>
    </mc:Choice>
    <mc:Fallback>
      <p:transition spd="slow" advTm="150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1469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POWER BI 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673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1"/>
    </mc:Choice>
    <mc:Fallback>
      <p:transition spd="slow" advTm="257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1" t="18868" r="24292" b="9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7"/>
    </mc:Choice>
    <mc:Fallback>
      <p:transition spd="slow" advTm="606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8" t="18449" r="24271" b="98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7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2"/>
    </mc:Choice>
    <mc:Fallback>
      <p:transition spd="slow" advTm="532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8" t="18296" r="24099" b="105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7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16"/>
    </mc:Choice>
    <mc:Fallback>
      <p:transition spd="slow" advTm="551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-521524" y="2402835"/>
            <a:ext cx="5054329" cy="3303916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89DA262E-0502-4E65-8ABA-E063880EAC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8582485" y="2992159"/>
            <a:ext cx="3698540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19BFA5-D0CA-4CF0-8499-504D956B6563}"/>
              </a:ext>
            </a:extLst>
          </p:cNvPr>
          <p:cNvSpPr/>
          <p:nvPr/>
        </p:nvSpPr>
        <p:spPr>
          <a:xfrm>
            <a:off x="1057090" y="2030818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COMPANY OVERVIEW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10201" y="2886560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FINANCIAL ANALYSIS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68C4B5-BCEC-465A-ADA5-6A054B15F7A3}"/>
              </a:ext>
            </a:extLst>
          </p:cNvPr>
          <p:cNvSpPr/>
          <p:nvPr/>
        </p:nvSpPr>
        <p:spPr>
          <a:xfrm>
            <a:off x="9745956" y="2886560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AGENDA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915414" y="2816841"/>
            <a:ext cx="1752042" cy="29036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pt-BR" sz="1400" dirty="0">
                <a:solidFill>
                  <a:schemeClr val="bg1"/>
                </a:solidFill>
              </a:rPr>
              <a:t>Wavecon Telecom,a leading telecommunications company in India ,operates nationwide,serving diverse citites.Wavecon marked a significant milestone with the launch of 5G technology in june 2022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2199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F18A5-7B4E-4493-B38D-E732E033F82F}"/>
              </a:ext>
            </a:extLst>
          </p:cNvPr>
          <p:cNvSpPr/>
          <p:nvPr/>
        </p:nvSpPr>
        <p:spPr>
          <a:xfrm>
            <a:off x="7386779" y="3653603"/>
            <a:ext cx="1752042" cy="14416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dirty="0">
                <a:solidFill>
                  <a:schemeClr val="bg1"/>
                </a:solidFill>
                <a:cs typeface="Segoe UI" panose="020B050204020402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BCD242F-9A97-473E-8E17-3F6C3C75CE68}"/>
              </a:ext>
            </a:extLst>
          </p:cNvPr>
          <p:cNvSpPr/>
          <p:nvPr/>
        </p:nvSpPr>
        <p:spPr>
          <a:xfrm>
            <a:off x="9555735" y="3653603"/>
            <a:ext cx="1752042" cy="14619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pt-BR" sz="1400" dirty="0" smtClean="0">
                <a:solidFill>
                  <a:schemeClr val="bg1"/>
                </a:solidFill>
              </a:rPr>
              <a:t>Exploring the 5G Impact at WaveCon</a:t>
            </a:r>
            <a:r>
              <a:rPr lang="pt-BR" sz="1400" dirty="0">
                <a:solidFill>
                  <a:schemeClr val="bg1"/>
                </a:solidFill>
              </a:rPr>
              <a:t>: </a:t>
            </a:r>
            <a:r>
              <a:rPr lang="pt-BR" sz="1400" dirty="0" smtClean="0">
                <a:solidFill>
                  <a:schemeClr val="bg1"/>
                </a:solidFill>
              </a:rPr>
              <a:t> Analyzing Revenue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smtClean="0">
                <a:solidFill>
                  <a:schemeClr val="bg1"/>
                </a:solidFill>
              </a:rPr>
              <a:t>Plan Performance</a:t>
            </a:r>
            <a:r>
              <a:rPr lang="pt-BR" sz="1400" dirty="0">
                <a:solidFill>
                  <a:schemeClr val="bg1"/>
                </a:solidFill>
              </a:rPr>
              <a:t>, </a:t>
            </a:r>
            <a:r>
              <a:rPr lang="pt-BR" sz="1400" dirty="0" smtClean="0">
                <a:solidFill>
                  <a:schemeClr val="bg1"/>
                </a:solidFill>
              </a:rPr>
              <a:t>MarketShare</a:t>
            </a:r>
            <a:r>
              <a:rPr lang="pt-BR" sz="1400" dirty="0">
                <a:solidFill>
                  <a:schemeClr val="bg1"/>
                </a:solidFill>
              </a:rPr>
              <a:t>, Future Roadmap.</a:t>
            </a: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7" name="Freeform 4344" descr="Icon of wrench. ">
            <a:extLst>
              <a:ext uri="{FF2B5EF4-FFF2-40B4-BE49-F238E27FC236}">
                <a16:creationId xmlns:a16="http://schemas.microsoft.com/office/drawing/2014/main" id="{C131659B-1A41-4821-9349-1E69BBBB560E}"/>
              </a:ext>
            </a:extLst>
          </p:cNvPr>
          <p:cNvSpPr>
            <a:spLocks/>
          </p:cNvSpPr>
          <p:nvPr/>
        </p:nvSpPr>
        <p:spPr bwMode="auto">
          <a:xfrm>
            <a:off x="3742205" y="230034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8" name="Group 57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5905833" y="2296118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9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 descr="Icon of abacus. ">
            <a:extLst>
              <a:ext uri="{FF2B5EF4-FFF2-40B4-BE49-F238E27FC236}">
                <a16:creationId xmlns:a16="http://schemas.microsoft.com/office/drawing/2014/main" id="{201B668C-AA5F-454E-8E64-CEA32A839FB8}"/>
              </a:ext>
            </a:extLst>
          </p:cNvPr>
          <p:cNvGrpSpPr/>
          <p:nvPr/>
        </p:nvGrpSpPr>
        <p:grpSpPr>
          <a:xfrm>
            <a:off x="8071577" y="2296118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8" name="Freeform 324">
              <a:extLst>
                <a:ext uri="{FF2B5EF4-FFF2-40B4-BE49-F238E27FC236}">
                  <a16:creationId xmlns:a16="http://schemas.microsoft.com/office/drawing/2014/main" id="{EEBBB4D9-8AD5-4868-B9F5-568F0C32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325">
              <a:extLst>
                <a:ext uri="{FF2B5EF4-FFF2-40B4-BE49-F238E27FC236}">
                  <a16:creationId xmlns:a16="http://schemas.microsoft.com/office/drawing/2014/main" id="{4E9C428E-133B-4690-9ED6-8917E4F1E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326">
              <a:extLst>
                <a:ext uri="{FF2B5EF4-FFF2-40B4-BE49-F238E27FC236}">
                  <a16:creationId xmlns:a16="http://schemas.microsoft.com/office/drawing/2014/main" id="{505F0C26-0335-4A1D-AA0D-8C830A4F0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27">
              <a:extLst>
                <a:ext uri="{FF2B5EF4-FFF2-40B4-BE49-F238E27FC236}">
                  <a16:creationId xmlns:a16="http://schemas.microsoft.com/office/drawing/2014/main" id="{EE66CB30-F704-45C9-BA83-17BA7DC1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7"/>
    </mc:Choice>
    <mc:Fallback>
      <p:transition spd="slow" advTm="630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838200" y="855297"/>
            <a:ext cx="10515600" cy="5562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Market Impact Post 5G Introduction</a:t>
            </a:r>
            <a:r>
              <a:rPr lang="en-US" sz="2000" b="1" u="sng" dirty="0" smtClean="0"/>
              <a:t>:</a:t>
            </a:r>
          </a:p>
          <a:p>
            <a:r>
              <a:rPr lang="en-US" sz="2000" dirty="0" smtClean="0"/>
              <a:t> </a:t>
            </a:r>
            <a:r>
              <a:rPr lang="en-US" sz="1600" dirty="0"/>
              <a:t>After the introduction of 5G technology, </a:t>
            </a:r>
            <a:r>
              <a:rPr lang="en-US" sz="1600" dirty="0" smtClean="0"/>
              <a:t>there </a:t>
            </a:r>
            <a:r>
              <a:rPr lang="en-US" sz="1600" dirty="0"/>
              <a:t>was a slight decline in revenue</a:t>
            </a:r>
            <a:r>
              <a:rPr lang="en-US" sz="1600" dirty="0" smtClean="0"/>
              <a:t>, </a:t>
            </a:r>
            <a:r>
              <a:rPr lang="en-US" sz="1600" dirty="0"/>
              <a:t>registering a 0.5% decrease equivalent </a:t>
            </a:r>
            <a:r>
              <a:rPr lang="en-US" sz="1600" dirty="0" smtClean="0"/>
              <a:t>      to </a:t>
            </a:r>
            <a:r>
              <a:rPr lang="en-US" sz="1600" dirty="0" err="1"/>
              <a:t>Rs</a:t>
            </a:r>
            <a:r>
              <a:rPr lang="en-US" sz="1600" dirty="0"/>
              <a:t> 100 million. </a:t>
            </a:r>
            <a:endParaRPr lang="en-US" sz="1600" dirty="0" smtClean="0"/>
          </a:p>
          <a:p>
            <a:pPr marL="0" indent="0">
              <a:buNone/>
            </a:pPr>
            <a:r>
              <a:rPr lang="en-US" sz="2000" b="1" u="sng" dirty="0" smtClean="0"/>
              <a:t>City-wise Impacts:</a:t>
            </a:r>
          </a:p>
          <a:p>
            <a:r>
              <a:rPr lang="en-US" sz="1600" dirty="0" smtClean="0"/>
              <a:t>The </a:t>
            </a:r>
            <a:r>
              <a:rPr lang="en-US" sz="1600" dirty="0"/>
              <a:t>implementation of 5G technology has affected 40</a:t>
            </a:r>
            <a:r>
              <a:rPr lang="en-US" sz="1600" dirty="0" smtClean="0"/>
              <a:t>% </a:t>
            </a:r>
            <a:r>
              <a:rPr lang="en-US" sz="1600" dirty="0"/>
              <a:t>of operational cities, with 6 out of 15 cities experiencing a negative impact on revenue. </a:t>
            </a:r>
            <a:endParaRPr lang="en-US" sz="1600" dirty="0" smtClean="0"/>
          </a:p>
          <a:p>
            <a:r>
              <a:rPr lang="en-US" sz="1600" dirty="0" smtClean="0"/>
              <a:t>Notable </a:t>
            </a:r>
            <a:r>
              <a:rPr lang="en-US" sz="1600" dirty="0"/>
              <a:t>cities such as Delhi and Chennai have observed significant effects, contributing to the overall decrease. </a:t>
            </a:r>
            <a:endParaRPr lang="en-US" sz="1600" dirty="0" smtClean="0"/>
          </a:p>
          <a:p>
            <a:r>
              <a:rPr lang="en-US" sz="1600" dirty="0" err="1" smtClean="0"/>
              <a:t>Conversely,cities</a:t>
            </a:r>
            <a:r>
              <a:rPr lang="en-US" sz="1600" dirty="0" smtClean="0"/>
              <a:t> </a:t>
            </a:r>
            <a:r>
              <a:rPr lang="en-US" sz="1600" dirty="0"/>
              <a:t>like </a:t>
            </a:r>
            <a:r>
              <a:rPr lang="en-US" sz="1600" dirty="0" err="1"/>
              <a:t>Gurgoan</a:t>
            </a:r>
            <a:r>
              <a:rPr lang="en-US" sz="1600" dirty="0"/>
              <a:t> and Lucknow have shown a positive impact on revenue post5G launch.</a:t>
            </a:r>
            <a:endParaRPr lang="en-IN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IMPACT OF THE 5G LAUNCH ON REVENUE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C02E4-F054-4111-9038-AE0BDA4C8060}"/>
              </a:ext>
            </a:extLst>
          </p:cNvPr>
          <p:cNvSpPr/>
          <p:nvPr/>
        </p:nvSpPr>
        <p:spPr>
          <a:xfrm>
            <a:off x="1831182" y="4618854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Objectives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4217194" y="347634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6607968" y="347634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Implementation Plan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8989218" y="3599454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Schedules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8989218" y="1778472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Tasks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31714" r="67582" b="39623"/>
          <a:stretch/>
        </p:blipFill>
        <p:spPr>
          <a:xfrm>
            <a:off x="937510" y="3845675"/>
            <a:ext cx="4677476" cy="25723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0" t="31889" r="38336" b="36535"/>
          <a:stretch/>
        </p:blipFill>
        <p:spPr>
          <a:xfrm>
            <a:off x="6222387" y="3920570"/>
            <a:ext cx="5131413" cy="24225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flipH="1">
            <a:off x="6244087" y="3476343"/>
            <a:ext cx="167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Monthly Trend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9"/>
    </mc:Choice>
    <mc:Fallback>
      <p:transition spd="slow" advTm="7889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analysis slide 5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20483" y="107351"/>
            <a:ext cx="9144000" cy="470947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IDENTIFYING UNDERPERFORMING KPI’S</a:t>
            </a:r>
            <a:endParaRPr lang="en-IN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718648" y="633698"/>
            <a:ext cx="381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TOTAL ACTIVE USERS</a:t>
            </a:r>
            <a:endParaRPr lang="en-IN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1" t="45741" r="39451" b="11568"/>
          <a:stretch/>
        </p:blipFill>
        <p:spPr>
          <a:xfrm>
            <a:off x="776376" y="1751162"/>
            <a:ext cx="10006641" cy="3631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8" t="31104" r="51458" b="56089"/>
          <a:stretch/>
        </p:blipFill>
        <p:spPr>
          <a:xfrm>
            <a:off x="4324797" y="1001053"/>
            <a:ext cx="2909798" cy="724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6376" y="5598543"/>
            <a:ext cx="1000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 5G implementation, there has been an 8.28% decline in active users, as reflected in the Key Performance Indicator (KPI) </a:t>
            </a:r>
            <a:r>
              <a:rPr lang="en-US" dirty="0" smtClean="0"/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Company lost 7 million customers post 5G launch.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5"/>
    </mc:Choice>
    <mc:Fallback>
      <p:transition spd="slow" advTm="678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analysis slide 5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20483" y="107351"/>
            <a:ext cx="9144000" cy="470947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IDENTIFYING UNDERPERFORMING KPI’S</a:t>
            </a:r>
            <a:endParaRPr lang="en-IN" sz="2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47368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/>
            </a:r>
            <a:b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718648" y="633698"/>
            <a:ext cx="381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TOTAL UNSUBSCRIBED USERS</a:t>
            </a:r>
            <a:endParaRPr kumimoji="0" lang="en-IN" sz="1800" b="0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376" y="5598543"/>
            <a:ext cx="100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number of </a:t>
            </a:r>
            <a:r>
              <a:rPr lang="en-US" dirty="0" smtClean="0"/>
              <a:t>users </a:t>
            </a:r>
            <a:r>
              <a:rPr lang="en-US" dirty="0"/>
              <a:t>who opted to stop their involvement rose by 23.5%, going up from 5.6 million to 7.4 </a:t>
            </a:r>
            <a:r>
              <a:rPr lang="en-US" dirty="0" smtClean="0"/>
              <a:t>million amid post 5G launch.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8" t="30951" r="39794" b="56394"/>
          <a:stretch/>
        </p:blipFill>
        <p:spPr>
          <a:xfrm>
            <a:off x="4830792" y="1019099"/>
            <a:ext cx="2518913" cy="7159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1" t="45588" r="40137" b="8977"/>
          <a:stretch/>
        </p:blipFill>
        <p:spPr>
          <a:xfrm>
            <a:off x="1026543" y="1735092"/>
            <a:ext cx="9842740" cy="35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68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7"/>
    </mc:Choice>
    <mc:Fallback>
      <p:transition spd="slow" advTm="643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653</Words>
  <Application>Microsoft Office PowerPoint</Application>
  <PresentationFormat>Widescreen</PresentationFormat>
  <Paragraphs>76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Segoe UI</vt:lpstr>
      <vt:lpstr>Segoe UI Light</vt:lpstr>
      <vt:lpstr>Office Theme</vt:lpstr>
      <vt:lpstr> IMPACT OF 5G LAUNCH IN INDIA</vt:lpstr>
      <vt:lpstr>POWER BI DASHBOARD</vt:lpstr>
      <vt:lpstr>PowerPoint Presentation</vt:lpstr>
      <vt:lpstr>PowerPoint Presentation</vt:lpstr>
      <vt:lpstr>PowerPoint Presentation</vt:lpstr>
      <vt:lpstr>Project analysis slide 3</vt:lpstr>
      <vt:lpstr>Project analysis slide 4</vt:lpstr>
      <vt:lpstr>Project analysis slide 5</vt:lpstr>
      <vt:lpstr>Project analysis slide 5</vt:lpstr>
      <vt:lpstr>Project analysis slide 5</vt:lpstr>
      <vt:lpstr>Project analysis slide 8</vt:lpstr>
      <vt:lpstr>Project analysis slide 8</vt:lpstr>
      <vt:lpstr>Project analysis slide 8</vt:lpstr>
      <vt:lpstr>Project analysis slide 8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2024-01-14T06:56:06Z</dcterms:created>
  <dcterms:modified xsi:type="dcterms:W3CDTF">2024-01-15T06:42:23Z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